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6" r:id="rId3"/>
    <p:sldId id="259" r:id="rId4"/>
    <p:sldId id="260" r:id="rId5"/>
    <p:sldId id="261" r:id="rId6"/>
    <p:sldId id="265" r:id="rId7"/>
    <p:sldId id="268" r:id="rId8"/>
    <p:sldId id="269" r:id="rId9"/>
    <p:sldId id="262" r:id="rId10"/>
    <p:sldId id="266" r:id="rId11"/>
    <p:sldId id="270" r:id="rId12"/>
    <p:sldId id="267" r:id="rId13"/>
    <p:sldId id="271" r:id="rId14"/>
    <p:sldId id="263" r:id="rId15"/>
    <p:sldId id="272" r:id="rId16"/>
    <p:sldId id="273" r:id="rId17"/>
    <p:sldId id="274" r:id="rId18"/>
    <p:sldId id="275" r:id="rId19"/>
    <p:sldId id="276" r:id="rId20"/>
    <p:sldId id="277" r:id="rId21"/>
    <p:sldId id="264" r:id="rId22"/>
    <p:sldId id="278" r:id="rId23"/>
    <p:sldId id="279" r:id="rId24"/>
    <p:sldId id="281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4" r:id="rId36"/>
    <p:sldId id="291" r:id="rId37"/>
    <p:sldId id="292" r:id="rId38"/>
    <p:sldId id="293" r:id="rId39"/>
    <p:sldId id="295" r:id="rId40"/>
    <p:sldId id="25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514"/>
    <p:restoredTop sz="94745"/>
  </p:normalViewPr>
  <p:slideViewPr>
    <p:cSldViewPr snapToGrid="0" snapToObjects="1">
      <p:cViewPr varScale="1">
        <p:scale>
          <a:sx n="105" d="100"/>
          <a:sy n="105" d="100"/>
        </p:scale>
        <p:origin x="60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A66E9-D8B5-FD48-BC85-FD839204AB73}" type="datetimeFigureOut">
              <a:rPr lang="en-US" smtClean="0"/>
              <a:pPr/>
              <a:t>11/13/19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92DDE-6FE2-E446-9A8C-04A52096FF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9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4038600" cy="5035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0246"/>
            <a:ext cx="4038600" cy="503591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855786"/>
          </a:xfrm>
          <a:prstGeom prst="rect">
            <a:avLst/>
          </a:prstGeom>
          <a:gradFill flip="none" rotWithShape="1">
            <a:gsLst>
              <a:gs pos="0">
                <a:srgbClr val="7998B9"/>
              </a:gs>
              <a:gs pos="100000">
                <a:srgbClr val="FFFFFF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9174"/>
            <a:ext cx="8229600" cy="575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3692"/>
            <a:ext cx="8229600" cy="524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33E0-A5A8-4841-8A5F-CB8F16BCF391}" type="datetimeFigureOut">
              <a:rPr lang="en-US" smtClean="0"/>
              <a:pPr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ytoscape/cytoscape-tutorials/wiki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93/bioinformatics/btp101" TargetMode="External"/><Relationship Id="rId2" Type="http://schemas.openxmlformats.org/officeDocument/2006/relationships/hyperlink" Target="http://www.ici.upmc.fr/cluego/cluegoDocumentation.s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93/bioinformatics/btp101" TargetMode="External"/><Relationship Id="rId2" Type="http://schemas.openxmlformats.org/officeDocument/2006/relationships/hyperlink" Target="http://www.ici.upmc.fr/cluego/cluegoDocumentation.s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93/bioinformatics/btp101" TargetMode="External"/><Relationship Id="rId2" Type="http://schemas.openxmlformats.org/officeDocument/2006/relationships/hyperlink" Target="http://www.ici.upmc.fr/cluego/cluegoDocumentation.s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enrichmentmap.readthedocs.io/en/lat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371/journal.pone.0013984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enrichmentmap.readthedocs.io/en/latest/Parameters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utorials.cytoscap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ebi.ac.uk/training/events/2020/advanced-network-analysis-and-visualisation-cytoscap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Cytoscape</a:t>
            </a:r>
            <a:r>
              <a:rPr lang="en-US" dirty="0"/>
              <a:t> for V</a:t>
            </a:r>
            <a:r>
              <a:rPr lang="en-US"/>
              <a:t>isualisation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8CC1-6685-CA46-A309-153436CE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node/edge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90B52-50FC-9045-9FE4-C79CEBCD3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8229600" cy="2777419"/>
          </a:xfrm>
        </p:spPr>
        <p:txBody>
          <a:bodyPr/>
          <a:lstStyle/>
          <a:p>
            <a:r>
              <a:rPr lang="en-US" dirty="0"/>
              <a:t>Extra node information can be imported from a file containing a column that matches the node names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C9AF250-6383-FA47-BBA4-1E36EB72D30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457200" y="2043301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47584124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27614244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962741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054989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log2fc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1107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polr2a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0.773509255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1.32E-49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946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ENSDARG00000070656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si:ch211-69g19.2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-0.583759051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2.25E-15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983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ENSDARG00000038066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kpna2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-0.520683514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5.79E-14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735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ENSDARG00000037551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pm20d1.1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2.334699018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6.79E-11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16863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19B624-FAC5-2343-A9DB-5542AC47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69701"/>
            <a:ext cx="2866596" cy="1761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70CB2-398C-864A-8A71-A175944CE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043" y="3950476"/>
            <a:ext cx="3304800" cy="28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62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9F008C-F4C6-F24B-BFCF-208D0E7A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node/edge information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12996A-6AED-5F46-8F7E-BBB2A3EC7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378" y="1122663"/>
            <a:ext cx="8011243" cy="5241925"/>
          </a:xfrm>
        </p:spPr>
      </p:pic>
    </p:spTree>
    <p:extLst>
      <p:ext uri="{BB962C8B-B14F-4D97-AF65-F5344CB8AC3E}">
        <p14:creationId xmlns:p14="http://schemas.microsoft.com/office/powerpoint/2010/main" val="182801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8CC1-6685-CA46-A309-153436CE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node/edge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90B52-50FC-9045-9FE4-C79CEBCD3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8229600" cy="2777419"/>
          </a:xfrm>
        </p:spPr>
        <p:txBody>
          <a:bodyPr/>
          <a:lstStyle/>
          <a:p>
            <a:r>
              <a:rPr lang="en-US" dirty="0"/>
              <a:t>Extra edge information can be imported in the same way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9B624-FAC5-2343-A9DB-5542AC47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69701"/>
            <a:ext cx="2866596" cy="17617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0AB71F-EBD8-2344-956B-94BAAFE32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665500"/>
              </p:ext>
            </p:extLst>
          </p:nvPr>
        </p:nvGraphicFramePr>
        <p:xfrm>
          <a:off x="1834876" y="1857947"/>
          <a:ext cx="54616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432">
                  <a:extLst>
                    <a:ext uri="{9D8B030D-6E8A-4147-A177-3AD203B41FA5}">
                      <a16:colId xmlns:a16="http://schemas.microsoft.com/office/drawing/2014/main" val="3089250625"/>
                    </a:ext>
                  </a:extLst>
                </a:gridCol>
                <a:gridCol w="1013254">
                  <a:extLst>
                    <a:ext uri="{9D8B030D-6E8A-4147-A177-3AD203B41FA5}">
                      <a16:colId xmlns:a16="http://schemas.microsoft.com/office/drawing/2014/main" val="796161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8961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 (geneExprCor) ENSDARG00000012261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0.8719842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2211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 (geneExprCor) ENSDARG00000095904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0.801965059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2958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 (geneExprCor) ENSDARG00000086425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0.819005265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3921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 (geneExprCor) ENSDARG00000104899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0.813827873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9990659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8820E43-8444-9347-BA23-BA1384120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870" y="3952026"/>
            <a:ext cx="3290400" cy="287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09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E6CB91-5699-364A-A08D-5818A0BAB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node/edge information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696AE8-7017-3F4B-ABFE-1C58FC6EE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183" y="1114425"/>
            <a:ext cx="7995633" cy="5241925"/>
          </a:xfrm>
        </p:spPr>
      </p:pic>
    </p:spTree>
    <p:extLst>
      <p:ext uri="{BB962C8B-B14F-4D97-AF65-F5344CB8AC3E}">
        <p14:creationId xmlns:p14="http://schemas.microsoft.com/office/powerpoint/2010/main" val="295447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styles to nodes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1A322-E951-8045-83B7-54688C4F8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649" y="1114425"/>
            <a:ext cx="8020702" cy="5241925"/>
          </a:xfrm>
        </p:spPr>
      </p:pic>
    </p:spTree>
    <p:extLst>
      <p:ext uri="{BB962C8B-B14F-4D97-AF65-F5344CB8AC3E}">
        <p14:creationId xmlns:p14="http://schemas.microsoft.com/office/powerpoint/2010/main" val="2439992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styles to nodes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B4E91F-835A-3341-ADEB-AF3BAFCAB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469" y="1114425"/>
            <a:ext cx="8005062" cy="5241925"/>
          </a:xfrm>
        </p:spPr>
      </p:pic>
    </p:spTree>
    <p:extLst>
      <p:ext uri="{BB962C8B-B14F-4D97-AF65-F5344CB8AC3E}">
        <p14:creationId xmlns:p14="http://schemas.microsoft.com/office/powerpoint/2010/main" val="284446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styles to nodes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792F2B-4998-2946-91F3-99B1AC13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009" y="1114425"/>
            <a:ext cx="8007982" cy="5241925"/>
          </a:xfrm>
        </p:spPr>
      </p:pic>
    </p:spTree>
    <p:extLst>
      <p:ext uri="{BB962C8B-B14F-4D97-AF65-F5344CB8AC3E}">
        <p14:creationId xmlns:p14="http://schemas.microsoft.com/office/powerpoint/2010/main" val="4279225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styles to nodes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E6E186-497D-2D4D-833E-F32160F7D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460" y="1114425"/>
            <a:ext cx="8033079" cy="5241925"/>
          </a:xfrm>
        </p:spPr>
      </p:pic>
    </p:spTree>
    <p:extLst>
      <p:ext uri="{BB962C8B-B14F-4D97-AF65-F5344CB8AC3E}">
        <p14:creationId xmlns:p14="http://schemas.microsoft.com/office/powerpoint/2010/main" val="220474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styles to nodes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41870F-AE29-6148-9FA1-5827EC306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530" y="1114425"/>
            <a:ext cx="7644939" cy="5241925"/>
          </a:xfrm>
        </p:spPr>
      </p:pic>
    </p:spTree>
    <p:extLst>
      <p:ext uri="{BB962C8B-B14F-4D97-AF65-F5344CB8AC3E}">
        <p14:creationId xmlns:p14="http://schemas.microsoft.com/office/powerpoint/2010/main" val="3732383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styles to edges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81587C-560F-5049-81CD-698842061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460" y="1114425"/>
            <a:ext cx="8033079" cy="5241925"/>
          </a:xfrm>
        </p:spPr>
      </p:pic>
    </p:spTree>
    <p:extLst>
      <p:ext uri="{BB962C8B-B14F-4D97-AF65-F5344CB8AC3E}">
        <p14:creationId xmlns:p14="http://schemas.microsoft.com/office/powerpoint/2010/main" val="4246046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D9D05-B433-DE40-B701-FC71AEE5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Cytoscape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7796E-A021-BB40-A166-2A387D882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Analysing</a:t>
            </a:r>
            <a:r>
              <a:rPr lang="en-US" dirty="0"/>
              <a:t> and </a:t>
            </a:r>
            <a:r>
              <a:rPr lang="en-US" dirty="0" err="1"/>
              <a:t>visualising</a:t>
            </a:r>
            <a:r>
              <a:rPr lang="en-US" dirty="0"/>
              <a:t> networks</a:t>
            </a:r>
          </a:p>
          <a:p>
            <a:pPr lvl="1"/>
            <a:r>
              <a:rPr lang="en-US" dirty="0"/>
              <a:t>Protein-Protein interactions</a:t>
            </a:r>
          </a:p>
          <a:p>
            <a:pPr lvl="1"/>
            <a:r>
              <a:rPr lang="en-US" dirty="0"/>
              <a:t>Gene </a:t>
            </a:r>
            <a:r>
              <a:rPr lang="en-US" dirty="0" err="1"/>
              <a:t>coexpression</a:t>
            </a:r>
            <a:endParaRPr lang="en-US" dirty="0"/>
          </a:p>
          <a:p>
            <a:pPr lvl="1"/>
            <a:r>
              <a:rPr lang="en-US" dirty="0"/>
              <a:t>Functional Enrichments</a:t>
            </a:r>
          </a:p>
          <a:p>
            <a:pPr lvl="1"/>
            <a:endParaRPr lang="en-US" dirty="0"/>
          </a:p>
          <a:p>
            <a:r>
              <a:rPr lang="en-GB" dirty="0">
                <a:hlinkClick r:id="rId2"/>
              </a:rPr>
              <a:t>https://github.com/cytoscape/cytoscape-tutorials/wiki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68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1BEB-CC02-7C48-B1DA-72DDC814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styles to edges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CED0A5-512A-C94A-B729-2B5044363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122" y="1114425"/>
            <a:ext cx="7561755" cy="5241925"/>
          </a:xfrm>
        </p:spPr>
      </p:pic>
    </p:spTree>
    <p:extLst>
      <p:ext uri="{BB962C8B-B14F-4D97-AF65-F5344CB8AC3E}">
        <p14:creationId xmlns:p14="http://schemas.microsoft.com/office/powerpoint/2010/main" val="1678355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2F31-6D10-5140-934B-C91D0C2F8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46471-073A-4642-AA90-E2BCF5861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Cytoscape</a:t>
            </a:r>
            <a:r>
              <a:rPr lang="en-US" dirty="0"/>
              <a:t> App for v</a:t>
            </a:r>
            <a:r>
              <a:rPr lang="en-GB" dirty="0" err="1"/>
              <a:t>isualising</a:t>
            </a:r>
            <a:r>
              <a:rPr lang="en-GB" dirty="0"/>
              <a:t> functional enrichments</a:t>
            </a:r>
          </a:p>
          <a:p>
            <a:pPr lvl="1"/>
            <a:r>
              <a:rPr lang="en-GB" dirty="0"/>
              <a:t>GO/KEGG/</a:t>
            </a:r>
            <a:r>
              <a:rPr lang="en-GB" dirty="0" err="1"/>
              <a:t>Reactome</a:t>
            </a:r>
            <a:r>
              <a:rPr lang="en-GB" dirty="0"/>
              <a:t> etc.</a:t>
            </a:r>
            <a:endParaRPr lang="en-US" dirty="0"/>
          </a:p>
          <a:p>
            <a:pPr lvl="1"/>
            <a:r>
              <a:rPr lang="en-GB" dirty="0">
                <a:hlinkClick r:id="rId2"/>
              </a:rPr>
              <a:t>http://www.ici.upmc.fr/cluego/cluegoDocumentation.shtml</a:t>
            </a:r>
            <a:endParaRPr lang="en-GB" dirty="0"/>
          </a:p>
          <a:p>
            <a:r>
              <a:rPr lang="en-GB" dirty="0"/>
              <a:t>Groups terms to identify non-redundant terms</a:t>
            </a:r>
            <a:endParaRPr lang="en-US" dirty="0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A805D5A0-BB65-534B-B460-5F25E63DE3E7}"/>
              </a:ext>
            </a:extLst>
          </p:cNvPr>
          <p:cNvSpPr txBox="1"/>
          <p:nvPr/>
        </p:nvSpPr>
        <p:spPr>
          <a:xfrm>
            <a:off x="6800336" y="6385602"/>
            <a:ext cx="188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Bindea</a:t>
            </a:r>
            <a:r>
              <a:rPr lang="en-US" dirty="0"/>
              <a:t> et al. 2009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61D5A-35FE-A54E-93E3-B36945FEC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6" y="4300417"/>
            <a:ext cx="3510000" cy="252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11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2F31-6D10-5140-934B-C91D0C2F8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46471-073A-4642-AA90-E2BCF5861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Cytoscape</a:t>
            </a:r>
            <a:r>
              <a:rPr lang="en-US" dirty="0"/>
              <a:t> App for v</a:t>
            </a:r>
            <a:r>
              <a:rPr lang="en-GB" dirty="0" err="1"/>
              <a:t>isualising</a:t>
            </a:r>
            <a:r>
              <a:rPr lang="en-GB" dirty="0"/>
              <a:t> functional enrichments</a:t>
            </a:r>
          </a:p>
          <a:p>
            <a:pPr lvl="1"/>
            <a:r>
              <a:rPr lang="en-GB" dirty="0"/>
              <a:t>GO/KEGG/</a:t>
            </a:r>
            <a:r>
              <a:rPr lang="en-GB" dirty="0" err="1"/>
              <a:t>Reactome</a:t>
            </a:r>
            <a:r>
              <a:rPr lang="en-GB" dirty="0"/>
              <a:t> etc.</a:t>
            </a:r>
            <a:endParaRPr lang="en-US" dirty="0"/>
          </a:p>
          <a:p>
            <a:pPr lvl="1"/>
            <a:r>
              <a:rPr lang="en-GB" dirty="0">
                <a:hlinkClick r:id="rId2"/>
              </a:rPr>
              <a:t>http://www.ici.upmc.fr/cluego/cluegoDocumentation.shtml</a:t>
            </a:r>
            <a:endParaRPr lang="en-GB" dirty="0"/>
          </a:p>
          <a:p>
            <a:r>
              <a:rPr lang="en-GB" dirty="0"/>
              <a:t>Groups terms to identify non-redundant terms</a:t>
            </a:r>
            <a:endParaRPr lang="en-US" dirty="0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A805D5A0-BB65-534B-B460-5F25E63DE3E7}"/>
              </a:ext>
            </a:extLst>
          </p:cNvPr>
          <p:cNvSpPr txBox="1"/>
          <p:nvPr/>
        </p:nvSpPr>
        <p:spPr>
          <a:xfrm>
            <a:off x="6800336" y="6385602"/>
            <a:ext cx="188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Bindea</a:t>
            </a:r>
            <a:r>
              <a:rPr lang="en-US" dirty="0"/>
              <a:t> et al. 2009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61D5A-35FE-A54E-93E3-B36945FEC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6" y="4300417"/>
            <a:ext cx="3510000" cy="2520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17538-1F82-2547-92B9-F7D4F6137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449" y="4300417"/>
            <a:ext cx="3600000" cy="6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41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2F31-6D10-5140-934B-C91D0C2F8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46471-073A-4642-AA90-E2BCF5861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Cytoscape</a:t>
            </a:r>
            <a:r>
              <a:rPr lang="en-US" dirty="0"/>
              <a:t> App for v</a:t>
            </a:r>
            <a:r>
              <a:rPr lang="en-GB" dirty="0" err="1"/>
              <a:t>isualising</a:t>
            </a:r>
            <a:r>
              <a:rPr lang="en-GB" dirty="0"/>
              <a:t> functional enrichments</a:t>
            </a:r>
          </a:p>
          <a:p>
            <a:pPr lvl="1"/>
            <a:r>
              <a:rPr lang="en-GB" dirty="0"/>
              <a:t>GO/KEGG/</a:t>
            </a:r>
            <a:r>
              <a:rPr lang="en-GB" dirty="0" err="1"/>
              <a:t>Reactome</a:t>
            </a:r>
            <a:r>
              <a:rPr lang="en-GB" dirty="0"/>
              <a:t> etc.</a:t>
            </a:r>
            <a:endParaRPr lang="en-US" dirty="0"/>
          </a:p>
          <a:p>
            <a:pPr lvl="1"/>
            <a:r>
              <a:rPr lang="en-GB" dirty="0">
                <a:hlinkClick r:id="rId2"/>
              </a:rPr>
              <a:t>http://www.ici.upmc.fr/cluego/cluegoDocumentation.shtml</a:t>
            </a:r>
            <a:endParaRPr lang="en-GB" dirty="0"/>
          </a:p>
          <a:p>
            <a:r>
              <a:rPr lang="en-GB" dirty="0"/>
              <a:t>Groups terms to identify non-redundant terms</a:t>
            </a:r>
            <a:endParaRPr lang="en-US" dirty="0"/>
          </a:p>
        </p:txBody>
      </p:sp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A805D5A0-BB65-534B-B460-5F25E63DE3E7}"/>
              </a:ext>
            </a:extLst>
          </p:cNvPr>
          <p:cNvSpPr txBox="1"/>
          <p:nvPr/>
        </p:nvSpPr>
        <p:spPr>
          <a:xfrm>
            <a:off x="6800336" y="6385602"/>
            <a:ext cx="188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Bindea</a:t>
            </a:r>
            <a:r>
              <a:rPr lang="en-US" dirty="0"/>
              <a:t> et al. 2009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B61D5A-35FE-A54E-93E3-B36945FEC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36" y="4300417"/>
            <a:ext cx="3510000" cy="2520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17538-1F82-2547-92B9-F7D4F6137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449" y="4300417"/>
            <a:ext cx="3600000" cy="6221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FD1066-1D86-9C4E-9B2D-8992594E2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449" y="4296228"/>
            <a:ext cx="2944800" cy="25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77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9BB6E-3782-6642-AC10-29D322564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569" y="1114425"/>
            <a:ext cx="7856862" cy="52419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BCE796-67E0-E646-A56C-FCD6E57F0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69" y="1109017"/>
            <a:ext cx="2952000" cy="61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81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9BB6E-3782-6642-AC10-29D322564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569" y="1114425"/>
            <a:ext cx="7856862" cy="5241925"/>
          </a:xfrm>
        </p:spPr>
      </p:pic>
    </p:spTree>
    <p:extLst>
      <p:ext uri="{BB962C8B-B14F-4D97-AF65-F5344CB8AC3E}">
        <p14:creationId xmlns:p14="http://schemas.microsoft.com/office/powerpoint/2010/main" val="1587287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9BB6E-3782-6642-AC10-29D322564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569" y="1114425"/>
            <a:ext cx="7856862" cy="524192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41085E-9934-E340-9597-C34EF94E005E}"/>
              </a:ext>
            </a:extLst>
          </p:cNvPr>
          <p:cNvSpPr/>
          <p:nvPr/>
        </p:nvSpPr>
        <p:spPr>
          <a:xfrm>
            <a:off x="1795849" y="2940908"/>
            <a:ext cx="189470" cy="16475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47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4BDB35-005B-5346-945D-6D16C09D4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064" y="1114425"/>
            <a:ext cx="7859871" cy="5241925"/>
          </a:xfrm>
        </p:spPr>
      </p:pic>
    </p:spTree>
    <p:extLst>
      <p:ext uri="{BB962C8B-B14F-4D97-AF65-F5344CB8AC3E}">
        <p14:creationId xmlns:p14="http://schemas.microsoft.com/office/powerpoint/2010/main" val="3628857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1D0B7A-D5AF-424A-A798-9839FB7CF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116" y="1114425"/>
            <a:ext cx="7823768" cy="5241925"/>
          </a:xfrm>
        </p:spPr>
      </p:pic>
    </p:spTree>
    <p:extLst>
      <p:ext uri="{BB962C8B-B14F-4D97-AF65-F5344CB8AC3E}">
        <p14:creationId xmlns:p14="http://schemas.microsoft.com/office/powerpoint/2010/main" val="687523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9DDEBC-D892-9640-832F-8E3F3A9D4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064" y="1114425"/>
            <a:ext cx="7859871" cy="5241925"/>
          </a:xfrm>
        </p:spPr>
      </p:pic>
    </p:spTree>
    <p:extLst>
      <p:ext uri="{BB962C8B-B14F-4D97-AF65-F5344CB8AC3E}">
        <p14:creationId xmlns:p14="http://schemas.microsoft.com/office/powerpoint/2010/main" val="24966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29C7-BB68-7140-92AD-2F78914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3F53B-1521-474E-895A-F12CB76B6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574" y="1114425"/>
            <a:ext cx="8022852" cy="5241925"/>
          </a:xfrm>
        </p:spPr>
      </p:pic>
    </p:spTree>
    <p:extLst>
      <p:ext uri="{BB962C8B-B14F-4D97-AF65-F5344CB8AC3E}">
        <p14:creationId xmlns:p14="http://schemas.microsoft.com/office/powerpoint/2010/main" val="378582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E533D-CB50-C34F-BB69-F545F11F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556" y="1114425"/>
            <a:ext cx="7862887" cy="5241925"/>
          </a:xfrm>
        </p:spPr>
      </p:pic>
    </p:spTree>
    <p:extLst>
      <p:ext uri="{BB962C8B-B14F-4D97-AF65-F5344CB8AC3E}">
        <p14:creationId xmlns:p14="http://schemas.microsoft.com/office/powerpoint/2010/main" val="2857379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EE533D-CB50-C34F-BB69-F545F11F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556" y="1114425"/>
            <a:ext cx="7862887" cy="524192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09ABA9-F4FA-BE47-BF7C-1DFAA4F8340E}"/>
              </a:ext>
            </a:extLst>
          </p:cNvPr>
          <p:cNvSpPr/>
          <p:nvPr/>
        </p:nvSpPr>
        <p:spPr>
          <a:xfrm>
            <a:off x="3945924" y="5840627"/>
            <a:ext cx="436606" cy="15651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2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2E8A86-8A42-8C45-A06F-457CAA758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129" y="1114425"/>
            <a:ext cx="7835742" cy="5241925"/>
          </a:xfrm>
        </p:spPr>
      </p:pic>
    </p:spTree>
    <p:extLst>
      <p:ext uri="{BB962C8B-B14F-4D97-AF65-F5344CB8AC3E}">
        <p14:creationId xmlns:p14="http://schemas.microsoft.com/office/powerpoint/2010/main" val="2423604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931D-58B1-1747-B0C4-1EF585A8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ClueGO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0E5D0AE-BEFD-914B-8E5E-ADDD1F8DB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542" y="1114425"/>
            <a:ext cx="7790915" cy="5241925"/>
          </a:xfrm>
        </p:spPr>
      </p:pic>
    </p:spTree>
    <p:extLst>
      <p:ext uri="{BB962C8B-B14F-4D97-AF65-F5344CB8AC3E}">
        <p14:creationId xmlns:p14="http://schemas.microsoft.com/office/powerpoint/2010/main" val="389382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8B6C-BC83-D240-B14B-E530173A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Enrichment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E57EB-4F25-D941-9E30-56A349CA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https://enrichmentmap.readthedocs.io/en/latest</a:t>
            </a:r>
            <a:endParaRPr lang="en-GB" dirty="0"/>
          </a:p>
          <a:p>
            <a:r>
              <a:rPr lang="en-US" dirty="0"/>
              <a:t>Inputs:</a:t>
            </a:r>
          </a:p>
          <a:p>
            <a:pPr lvl="1"/>
            <a:r>
              <a:rPr lang="en-US" dirty="0"/>
              <a:t>GSEA</a:t>
            </a:r>
          </a:p>
          <a:p>
            <a:pPr lvl="1"/>
            <a:r>
              <a:rPr lang="en-US" dirty="0"/>
              <a:t>DAVID/BINGO/Great</a:t>
            </a:r>
          </a:p>
          <a:p>
            <a:pPr lvl="1"/>
            <a:r>
              <a:rPr lang="en-US" dirty="0"/>
              <a:t>Generic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9414C-C064-E643-AF5A-95906B483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70" y="3809162"/>
            <a:ext cx="4183784" cy="2880000"/>
          </a:xfrm>
          <a:prstGeom prst="rect">
            <a:avLst/>
          </a:prstGeom>
        </p:spPr>
      </p:pic>
      <p:sp>
        <p:nvSpPr>
          <p:cNvPr id="7" name="TextBox 6">
            <a:hlinkClick r:id="rId4"/>
            <a:extLst>
              <a:ext uri="{FF2B5EF4-FFF2-40B4-BE49-F238E27FC236}">
                <a16:creationId xmlns:a16="http://schemas.microsoft.com/office/drawing/2014/main" id="{3DFACB92-E6BD-3A47-A7CA-5DE63F229890}"/>
              </a:ext>
            </a:extLst>
          </p:cNvPr>
          <p:cNvSpPr txBox="1"/>
          <p:nvPr/>
        </p:nvSpPr>
        <p:spPr>
          <a:xfrm>
            <a:off x="7064330" y="6324808"/>
            <a:ext cx="188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Merico et al. 2010</a:t>
            </a:r>
          </a:p>
        </p:txBody>
      </p:sp>
    </p:spTree>
    <p:extLst>
      <p:ext uri="{BB962C8B-B14F-4D97-AF65-F5344CB8AC3E}">
        <p14:creationId xmlns:p14="http://schemas.microsoft.com/office/powerpoint/2010/main" val="2203865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0B5DC2-0250-474A-A69B-F0D2A12B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Generic Input Files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9758ED-2372-9940-BB22-B53774609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595254"/>
              </p:ext>
            </p:extLst>
          </p:nvPr>
        </p:nvGraphicFramePr>
        <p:xfrm>
          <a:off x="286265" y="1322859"/>
          <a:ext cx="857147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416">
                  <a:extLst>
                    <a:ext uri="{9D8B030D-6E8A-4147-A177-3AD203B41FA5}">
                      <a16:colId xmlns:a16="http://schemas.microsoft.com/office/drawing/2014/main" val="2854598899"/>
                    </a:ext>
                  </a:extLst>
                </a:gridCol>
                <a:gridCol w="2271172">
                  <a:extLst>
                    <a:ext uri="{9D8B030D-6E8A-4147-A177-3AD203B41FA5}">
                      <a16:colId xmlns:a16="http://schemas.microsoft.com/office/drawing/2014/main" val="2632430526"/>
                    </a:ext>
                  </a:extLst>
                </a:gridCol>
                <a:gridCol w="1714294">
                  <a:extLst>
                    <a:ext uri="{9D8B030D-6E8A-4147-A177-3AD203B41FA5}">
                      <a16:colId xmlns:a16="http://schemas.microsoft.com/office/drawing/2014/main" val="6149490"/>
                    </a:ext>
                  </a:extLst>
                </a:gridCol>
                <a:gridCol w="1714294">
                  <a:extLst>
                    <a:ext uri="{9D8B030D-6E8A-4147-A177-3AD203B41FA5}">
                      <a16:colId xmlns:a16="http://schemas.microsoft.com/office/drawing/2014/main" val="2470610521"/>
                    </a:ext>
                  </a:extLst>
                </a:gridCol>
                <a:gridCol w="1714294">
                  <a:extLst>
                    <a:ext uri="{9D8B030D-6E8A-4147-A177-3AD203B41FA5}">
                      <a16:colId xmlns:a16="http://schemas.microsoft.com/office/drawing/2014/main" val="1898901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GeneSetID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p.Val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FDR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Phenotype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958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GO:0000070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mitotic sister chromatid segregation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6.83E-04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1.38041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4410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GO:0000278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mitotic cell cycle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4.64E-10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5.10E-08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7.29235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6476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GO:0000280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nuclear division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3.62E-07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3.65E-05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4.43731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74337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E60FFAB-888A-EF40-B236-8793F94B560E}"/>
              </a:ext>
            </a:extLst>
          </p:cNvPr>
          <p:cNvSpPr txBox="1"/>
          <p:nvPr/>
        </p:nvSpPr>
        <p:spPr>
          <a:xfrm>
            <a:off x="51485" y="953527"/>
            <a:ext cx="14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Enrichments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FCE843-B573-5544-BA3F-E0A4372CC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83786"/>
              </p:ext>
            </p:extLst>
          </p:nvPr>
        </p:nvGraphicFramePr>
        <p:xfrm>
          <a:off x="286265" y="3237680"/>
          <a:ext cx="85714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340">
                  <a:extLst>
                    <a:ext uri="{9D8B030D-6E8A-4147-A177-3AD203B41FA5}">
                      <a16:colId xmlns:a16="http://schemas.microsoft.com/office/drawing/2014/main" val="343224636"/>
                    </a:ext>
                  </a:extLst>
                </a:gridCol>
                <a:gridCol w="2496065">
                  <a:extLst>
                    <a:ext uri="{9D8B030D-6E8A-4147-A177-3AD203B41FA5}">
                      <a16:colId xmlns:a16="http://schemas.microsoft.com/office/drawing/2014/main" val="4209934777"/>
                    </a:ext>
                  </a:extLst>
                </a:gridCol>
                <a:gridCol w="1013254">
                  <a:extLst>
                    <a:ext uri="{9D8B030D-6E8A-4147-A177-3AD203B41FA5}">
                      <a16:colId xmlns:a16="http://schemas.microsoft.com/office/drawing/2014/main" val="1839014932"/>
                    </a:ext>
                  </a:extLst>
                </a:gridCol>
                <a:gridCol w="926757">
                  <a:extLst>
                    <a:ext uri="{9D8B030D-6E8A-4147-A177-3AD203B41FA5}">
                      <a16:colId xmlns:a16="http://schemas.microsoft.com/office/drawing/2014/main" val="2679045043"/>
                    </a:ext>
                  </a:extLst>
                </a:gridCol>
                <a:gridCol w="864973">
                  <a:extLst>
                    <a:ext uri="{9D8B030D-6E8A-4147-A177-3AD203B41FA5}">
                      <a16:colId xmlns:a16="http://schemas.microsoft.com/office/drawing/2014/main" val="2796642237"/>
                    </a:ext>
                  </a:extLst>
                </a:gridCol>
                <a:gridCol w="889687">
                  <a:extLst>
                    <a:ext uri="{9D8B030D-6E8A-4147-A177-3AD203B41FA5}">
                      <a16:colId xmlns:a16="http://schemas.microsoft.com/office/drawing/2014/main" val="2495019122"/>
                    </a:ext>
                  </a:extLst>
                </a:gridCol>
                <a:gridCol w="766118">
                  <a:extLst>
                    <a:ext uri="{9D8B030D-6E8A-4147-A177-3AD203B41FA5}">
                      <a16:colId xmlns:a16="http://schemas.microsoft.com/office/drawing/2014/main" val="563182072"/>
                    </a:ext>
                  </a:extLst>
                </a:gridCol>
                <a:gridCol w="702278">
                  <a:extLst>
                    <a:ext uri="{9D8B030D-6E8A-4147-A177-3AD203B41FA5}">
                      <a16:colId xmlns:a16="http://schemas.microsoft.com/office/drawing/2014/main" val="4245014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GeneSetID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7845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GO:0000070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mitotic sister chromatid segregation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bub1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incenp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nusap1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pds5a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6449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GO:0000278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mitotic cell cycle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aspm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atoh7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bmb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bub1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ccna2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017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GO:0000280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nuclear division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bub1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ccna2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ccnd1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ccne2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incenp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38660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2B06F2-8673-E649-888F-F1D174CA5C80}"/>
              </a:ext>
            </a:extLst>
          </p:cNvPr>
          <p:cNvSpPr txBox="1"/>
          <p:nvPr/>
        </p:nvSpPr>
        <p:spPr>
          <a:xfrm>
            <a:off x="51485" y="2806219"/>
            <a:ext cx="10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GeneSets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9EE791-9578-8047-9396-3EC0A917C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327653"/>
              </p:ext>
            </p:extLst>
          </p:nvPr>
        </p:nvGraphicFramePr>
        <p:xfrm>
          <a:off x="286265" y="5152500"/>
          <a:ext cx="48170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065">
                  <a:extLst>
                    <a:ext uri="{9D8B030D-6E8A-4147-A177-3AD203B41FA5}">
                      <a16:colId xmlns:a16="http://schemas.microsoft.com/office/drawing/2014/main" val="394056007"/>
                    </a:ext>
                  </a:extLst>
                </a:gridCol>
                <a:gridCol w="1544594">
                  <a:extLst>
                    <a:ext uri="{9D8B030D-6E8A-4147-A177-3AD203B41FA5}">
                      <a16:colId xmlns:a16="http://schemas.microsoft.com/office/drawing/2014/main" val="2021772083"/>
                    </a:ext>
                  </a:extLst>
                </a:gridCol>
                <a:gridCol w="1334530">
                  <a:extLst>
                    <a:ext uri="{9D8B030D-6E8A-4147-A177-3AD203B41FA5}">
                      <a16:colId xmlns:a16="http://schemas.microsoft.com/office/drawing/2014/main" val="555754175"/>
                    </a:ext>
                  </a:extLst>
                </a:gridCol>
                <a:gridCol w="1346887">
                  <a:extLst>
                    <a:ext uri="{9D8B030D-6E8A-4147-A177-3AD203B41FA5}">
                      <a16:colId xmlns:a16="http://schemas.microsoft.com/office/drawing/2014/main" val="3489653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uninf_3dpf_wt_rep1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uninf_3dpf_wt_rep2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7105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959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7788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456329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AA5A304-D62C-EF44-9F5F-3CF394EF9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705243"/>
              </p:ext>
            </p:extLst>
          </p:nvPr>
        </p:nvGraphicFramePr>
        <p:xfrm>
          <a:off x="7255476" y="5152500"/>
          <a:ext cx="16022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719">
                  <a:extLst>
                    <a:ext uri="{9D8B030D-6E8A-4147-A177-3AD203B41FA5}">
                      <a16:colId xmlns:a16="http://schemas.microsoft.com/office/drawing/2014/main" val="793097383"/>
                    </a:ext>
                  </a:extLst>
                </a:gridCol>
                <a:gridCol w="988540">
                  <a:extLst>
                    <a:ext uri="{9D8B030D-6E8A-4147-A177-3AD203B41FA5}">
                      <a16:colId xmlns:a16="http://schemas.microsoft.com/office/drawing/2014/main" val="3742232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3591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0.946000588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200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0.987509859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071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0.646467578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51299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1FB38A1-038C-AB48-9354-E4D6C1D1C55E}"/>
              </a:ext>
            </a:extLst>
          </p:cNvPr>
          <p:cNvSpPr txBox="1"/>
          <p:nvPr/>
        </p:nvSpPr>
        <p:spPr>
          <a:xfrm>
            <a:off x="51485" y="4783168"/>
            <a:ext cx="118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DE2434-6569-B644-A975-A7BC9986B1D7}"/>
              </a:ext>
            </a:extLst>
          </p:cNvPr>
          <p:cNvSpPr txBox="1"/>
          <p:nvPr/>
        </p:nvSpPr>
        <p:spPr>
          <a:xfrm>
            <a:off x="7018637" y="4808640"/>
            <a:ext cx="73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Ranks</a:t>
            </a:r>
          </a:p>
        </p:txBody>
      </p:sp>
    </p:spTree>
    <p:extLst>
      <p:ext uri="{BB962C8B-B14F-4D97-AF65-F5344CB8AC3E}">
        <p14:creationId xmlns:p14="http://schemas.microsoft.com/office/powerpoint/2010/main" val="1007939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9238-C95A-274E-99E5-45ED47AE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Enrichment 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DCA658-8F6E-854D-BE41-10A3C50F3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339" y="1114425"/>
            <a:ext cx="6179322" cy="524192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69DDFE-E894-5443-BEDE-D7DB6C62F7C8}"/>
              </a:ext>
            </a:extLst>
          </p:cNvPr>
          <p:cNvSpPr txBox="1"/>
          <p:nvPr/>
        </p:nvSpPr>
        <p:spPr>
          <a:xfrm>
            <a:off x="2703006" y="6386335"/>
            <a:ext cx="644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https://enrichmentmap.readthedocs.io/en/latest/Parameters.html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57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9238-C95A-274E-99E5-45ED47AE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Enrichment Map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FCD7F2-B094-DC40-B87E-C28197DC9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096" y="1114425"/>
            <a:ext cx="6911807" cy="5241925"/>
          </a:xfrm>
        </p:spPr>
      </p:pic>
    </p:spTree>
    <p:extLst>
      <p:ext uri="{BB962C8B-B14F-4D97-AF65-F5344CB8AC3E}">
        <p14:creationId xmlns:p14="http://schemas.microsoft.com/office/powerpoint/2010/main" val="3891351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9238-C95A-274E-99E5-45ED47AE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Enrichment Map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D025D1-32B5-7044-936D-20B94BBF0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635" y="1114425"/>
            <a:ext cx="6884729" cy="5241925"/>
          </a:xfrm>
        </p:spPr>
      </p:pic>
    </p:spTree>
    <p:extLst>
      <p:ext uri="{BB962C8B-B14F-4D97-AF65-F5344CB8AC3E}">
        <p14:creationId xmlns:p14="http://schemas.microsoft.com/office/powerpoint/2010/main" val="3265326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9238-C95A-274E-99E5-45ED47AE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Enrichment Map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3DC673-8B08-0944-B110-48BD528AB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91178"/>
            <a:ext cx="8229600" cy="3888419"/>
          </a:xfrm>
        </p:spPr>
      </p:pic>
    </p:spTree>
    <p:extLst>
      <p:ext uri="{BB962C8B-B14F-4D97-AF65-F5344CB8AC3E}">
        <p14:creationId xmlns:p14="http://schemas.microsoft.com/office/powerpoint/2010/main" val="303995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29C7-BB68-7140-92AD-2F78914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B3F53B-1521-474E-895A-F12CB76B6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574" y="1114425"/>
            <a:ext cx="8022852" cy="5241925"/>
          </a:xfrm>
        </p:spPr>
      </p:pic>
      <p:sp>
        <p:nvSpPr>
          <p:cNvPr id="6" name="TextBox 5">
            <a:hlinkClick r:id="rId3" tooltip="tutorials.cytoscape.org"/>
            <a:extLst>
              <a:ext uri="{FF2B5EF4-FFF2-40B4-BE49-F238E27FC236}">
                <a16:creationId xmlns:a16="http://schemas.microsoft.com/office/drawing/2014/main" id="{3B9C545C-E067-7947-9412-DB3A799A2273}"/>
              </a:ext>
            </a:extLst>
          </p:cNvPr>
          <p:cNvSpPr txBox="1"/>
          <p:nvPr/>
        </p:nvSpPr>
        <p:spPr>
          <a:xfrm>
            <a:off x="6260739" y="6356350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tutorials.cytoscape.org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9280B7-A204-E94D-BE05-08178F3D4F7A}"/>
              </a:ext>
            </a:extLst>
          </p:cNvPr>
          <p:cNvSpPr/>
          <p:nvPr/>
        </p:nvSpPr>
        <p:spPr>
          <a:xfrm>
            <a:off x="5049672" y="4360460"/>
            <a:ext cx="586853" cy="204716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96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77647-00B9-CC4C-9727-24AB09D7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</a:t>
            </a:r>
            <a:r>
              <a:rPr lang="en-US" dirty="0" err="1"/>
              <a:t>Cytoscape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51BF-33C9-7041-B423-D9EDDAFFA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CytoScape</a:t>
            </a:r>
            <a:r>
              <a:rPr lang="en-US" dirty="0"/>
              <a:t> training</a:t>
            </a:r>
          </a:p>
          <a:p>
            <a:pPr lvl="1"/>
            <a:r>
              <a:rPr lang="en-GB" dirty="0">
                <a:hlinkClick r:id="rId2"/>
              </a:rPr>
              <a:t>https://www.ebi.ac.uk/training/events/2020/advanced-network-analysis-and-visualisation-cytoscape</a:t>
            </a:r>
            <a:endParaRPr lang="en-GB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CB196-29D4-6E4A-859F-E4F25F9E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00" y="3080451"/>
            <a:ext cx="7560000" cy="367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83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D207-E07F-2440-86F1-A543EB674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Loading Networks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989B7F-86A1-FB40-B5C4-A4708FEEB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5612"/>
            <a:ext cx="8229600" cy="26196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Simplest format is </a:t>
            </a:r>
            <a:r>
              <a:rPr lang="en-GB" dirty="0"/>
              <a:t>Simple interaction file (.</a:t>
            </a:r>
            <a:r>
              <a:rPr lang="en-GB" dirty="0" err="1"/>
              <a:t>sif</a:t>
            </a:r>
            <a:r>
              <a:rPr lang="en-GB" dirty="0"/>
              <a:t>)</a:t>
            </a:r>
          </a:p>
          <a:p>
            <a:r>
              <a:rPr lang="en-US" dirty="0"/>
              <a:t>columns are:</a:t>
            </a:r>
          </a:p>
          <a:p>
            <a:pPr lvl="1"/>
            <a:r>
              <a:rPr lang="en-US" dirty="0"/>
              <a:t>Source Node</a:t>
            </a:r>
          </a:p>
          <a:p>
            <a:pPr lvl="1"/>
            <a:r>
              <a:rPr lang="en-US" dirty="0"/>
              <a:t>relationship type</a:t>
            </a:r>
          </a:p>
          <a:p>
            <a:pPr lvl="1"/>
            <a:r>
              <a:rPr lang="en-US" dirty="0"/>
              <a:t>Target Node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E1D5C550-831C-6D44-A3E6-772B7FF61F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7768210"/>
              </p:ext>
            </p:extLst>
          </p:nvPr>
        </p:nvGraphicFramePr>
        <p:xfrm>
          <a:off x="459039" y="4054601"/>
          <a:ext cx="8227761" cy="2225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132284">
                  <a:extLst>
                    <a:ext uri="{9D8B030D-6E8A-4147-A177-3AD203B41FA5}">
                      <a16:colId xmlns:a16="http://schemas.microsoft.com/office/drawing/2014/main" val="1846995178"/>
                    </a:ext>
                  </a:extLst>
                </a:gridCol>
                <a:gridCol w="2007309">
                  <a:extLst>
                    <a:ext uri="{9D8B030D-6E8A-4147-A177-3AD203B41FA5}">
                      <a16:colId xmlns:a16="http://schemas.microsoft.com/office/drawing/2014/main" val="2346115797"/>
                    </a:ext>
                  </a:extLst>
                </a:gridCol>
                <a:gridCol w="3088168">
                  <a:extLst>
                    <a:ext uri="{9D8B030D-6E8A-4147-A177-3AD203B41FA5}">
                      <a16:colId xmlns:a16="http://schemas.microsoft.com/office/drawing/2014/main" val="2571741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dirty="0">
                          <a:effectLst/>
                        </a:rPr>
                        <a:t>ENSDARG00000099966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dirty="0">
                          <a:effectLst/>
                        </a:rPr>
                        <a:t>ENSDARG00000095904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430720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ENSDARG00000099966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ENSDARG00000086425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1448822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ENSDARG00000099966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ENSDARG00000104899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543833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ENSDARG00000038066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89814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ENSDARG00000019339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582948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ENSDARG00000095743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623126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262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D207-E07F-2440-86F1-A543EB674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Loading Networks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989B7F-86A1-FB40-B5C4-A4708FEEB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25612"/>
            <a:ext cx="8229600" cy="26196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Simplest format is </a:t>
            </a:r>
            <a:r>
              <a:rPr lang="en-GB" dirty="0"/>
              <a:t>Simple interaction file (.</a:t>
            </a:r>
            <a:r>
              <a:rPr lang="en-GB" dirty="0" err="1"/>
              <a:t>sif</a:t>
            </a:r>
            <a:r>
              <a:rPr lang="en-GB" dirty="0"/>
              <a:t>)</a:t>
            </a:r>
          </a:p>
          <a:p>
            <a:r>
              <a:rPr lang="en-US" dirty="0"/>
              <a:t>columns are:</a:t>
            </a:r>
          </a:p>
          <a:p>
            <a:pPr lvl="1"/>
            <a:r>
              <a:rPr lang="en-US" dirty="0"/>
              <a:t>Source Node</a:t>
            </a:r>
          </a:p>
          <a:p>
            <a:pPr lvl="1"/>
            <a:r>
              <a:rPr lang="en-US" dirty="0"/>
              <a:t>relationship type</a:t>
            </a:r>
          </a:p>
          <a:p>
            <a:pPr lvl="1"/>
            <a:r>
              <a:rPr lang="en-US" dirty="0"/>
              <a:t>Target Node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E1D5C550-831C-6D44-A3E6-772B7FF61F1B}"/>
              </a:ext>
            </a:extLst>
          </p:cNvPr>
          <p:cNvGraphicFramePr>
            <a:graphicFrameLocks/>
          </p:cNvGraphicFramePr>
          <p:nvPr/>
        </p:nvGraphicFramePr>
        <p:xfrm>
          <a:off x="459039" y="4054601"/>
          <a:ext cx="8227761" cy="2225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132284">
                  <a:extLst>
                    <a:ext uri="{9D8B030D-6E8A-4147-A177-3AD203B41FA5}">
                      <a16:colId xmlns:a16="http://schemas.microsoft.com/office/drawing/2014/main" val="1846995178"/>
                    </a:ext>
                  </a:extLst>
                </a:gridCol>
                <a:gridCol w="2007309">
                  <a:extLst>
                    <a:ext uri="{9D8B030D-6E8A-4147-A177-3AD203B41FA5}">
                      <a16:colId xmlns:a16="http://schemas.microsoft.com/office/drawing/2014/main" val="2346115797"/>
                    </a:ext>
                  </a:extLst>
                </a:gridCol>
                <a:gridCol w="3088168">
                  <a:extLst>
                    <a:ext uri="{9D8B030D-6E8A-4147-A177-3AD203B41FA5}">
                      <a16:colId xmlns:a16="http://schemas.microsoft.com/office/drawing/2014/main" val="2571741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dirty="0">
                          <a:effectLst/>
                        </a:rPr>
                        <a:t>ENSDARG00000099966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u="none" strike="noStrike" dirty="0">
                          <a:effectLst/>
                        </a:rPr>
                        <a:t>ENSDARG00000095904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430720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ENSDARG00000099966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ENSDARG00000086425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1448822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ENSDARG00000099966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ENSDARG00000104899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543833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ENSDARG00000038066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89814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ENSDARG00000019339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582948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ENSDARG00000070656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geneExprCor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ENSDARG00000095743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7003" marR="17003" marT="9525" marB="0" anchor="b"/>
                </a:tc>
                <a:extLst>
                  <a:ext uri="{0D108BD9-81ED-4DB2-BD59-A6C34878D82A}">
                    <a16:rowId xmlns:a16="http://schemas.microsoft.com/office/drawing/2014/main" val="2623126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EA5D2D0-663A-0844-A93A-F8D9B3704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77" y="1636861"/>
            <a:ext cx="3365672" cy="21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62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2BBD-7970-4E47-90EB-790051DB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Loading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E1B74-D4A9-654D-AD1F-63641BFB6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649" y="1114425"/>
            <a:ext cx="8020702" cy="5241925"/>
          </a:xfrm>
        </p:spPr>
      </p:pic>
    </p:spTree>
    <p:extLst>
      <p:ext uri="{BB962C8B-B14F-4D97-AF65-F5344CB8AC3E}">
        <p14:creationId xmlns:p14="http://schemas.microsoft.com/office/powerpoint/2010/main" val="2084628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CA1B-9534-6043-B1A1-2CF4840B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Loading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5E293A-A1A0-5F44-8498-7B836FDD2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743" y="1114425"/>
            <a:ext cx="8014513" cy="5241925"/>
          </a:xfrm>
        </p:spPr>
      </p:pic>
    </p:spTree>
    <p:extLst>
      <p:ext uri="{BB962C8B-B14F-4D97-AF65-F5344CB8AC3E}">
        <p14:creationId xmlns:p14="http://schemas.microsoft.com/office/powerpoint/2010/main" val="76539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8CC1-6685-CA46-A309-153436CE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node/edge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90B52-50FC-9045-9FE4-C79CEBCD3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8229600" cy="2777419"/>
          </a:xfrm>
        </p:spPr>
        <p:txBody>
          <a:bodyPr/>
          <a:lstStyle/>
          <a:p>
            <a:r>
              <a:rPr lang="en-US" dirty="0"/>
              <a:t>Extra node information can be imported from a file containing a column that matches the node names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C9AF250-6383-FA47-BBA4-1E36EB72D30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71976431"/>
              </p:ext>
            </p:extLst>
          </p:nvPr>
        </p:nvGraphicFramePr>
        <p:xfrm>
          <a:off x="457200" y="2339865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47584124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27614244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962741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054989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 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log2fc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adjp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1107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ENSDARG00000099966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polr2a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0.773509255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1.32E-49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946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ENSDARG00000070656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si:ch211-69g19.2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-0.583759051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2.25E-15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9830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ENSDARG00000038066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kpna2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-0.520683514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5.79E-14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7359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ENSDARG00000037551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pm20d1.1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2.334699018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6.79E-11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6168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630268"/>
      </p:ext>
    </p:extLst>
  </p:cSld>
  <p:clrMapOvr>
    <a:masterClrMapping/>
  </p:clrMapOvr>
</p:sld>
</file>

<file path=ppt/theme/theme1.xml><?xml version="1.0" encoding="utf-8"?>
<a:theme xmlns:a="http://schemas.openxmlformats.org/drawingml/2006/main" name="Z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E41EB81-4571-9A41-92C0-979718468C0D}" vid="{708E8B1D-840F-8445-BBDA-3236C60932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ZMP</Template>
  <TotalTime>4724</TotalTime>
  <Words>607</Words>
  <Application>Microsoft Macintosh PowerPoint</Application>
  <PresentationFormat>On-screen Show (4:3)</PresentationFormat>
  <Paragraphs>242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ZMP</vt:lpstr>
      <vt:lpstr>Cytoscape for Visualisation</vt:lpstr>
      <vt:lpstr>Cytoscape</vt:lpstr>
      <vt:lpstr>PowerPoint Presentation</vt:lpstr>
      <vt:lpstr>PowerPoint Presentation</vt:lpstr>
      <vt:lpstr>Loading Networks</vt:lpstr>
      <vt:lpstr>Loading Networks</vt:lpstr>
      <vt:lpstr>Loading Networks</vt:lpstr>
      <vt:lpstr>Loading Networks</vt:lpstr>
      <vt:lpstr>Add extra node/edge information</vt:lpstr>
      <vt:lpstr>Add extra node/edge information</vt:lpstr>
      <vt:lpstr>Add extra node/edge information</vt:lpstr>
      <vt:lpstr>Add extra node/edge information</vt:lpstr>
      <vt:lpstr>Add extra node/edge information</vt:lpstr>
      <vt:lpstr>Add styles to nodes</vt:lpstr>
      <vt:lpstr>Add styles to nodes</vt:lpstr>
      <vt:lpstr>Add styles to nodes</vt:lpstr>
      <vt:lpstr>Add styles to nodes</vt:lpstr>
      <vt:lpstr>Add styles to nodes</vt:lpstr>
      <vt:lpstr>Add styles to edges</vt:lpstr>
      <vt:lpstr>Add styles to edges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ClueGO</vt:lpstr>
      <vt:lpstr>Enrichment Map</vt:lpstr>
      <vt:lpstr>Generic Input Files</vt:lpstr>
      <vt:lpstr>Enrichment Map</vt:lpstr>
      <vt:lpstr>Enrichment Map</vt:lpstr>
      <vt:lpstr>Enrichment Map</vt:lpstr>
      <vt:lpstr>Enrichment Map</vt:lpstr>
      <vt:lpstr>Learning Cytoscape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Cytoscape for visualisation</dc:title>
  <dc:creator>Richard White</dc:creator>
  <cp:lastModifiedBy>Ian Sealy</cp:lastModifiedBy>
  <cp:revision>40</cp:revision>
  <dcterms:created xsi:type="dcterms:W3CDTF">2019-11-05T10:09:04Z</dcterms:created>
  <dcterms:modified xsi:type="dcterms:W3CDTF">2019-11-13T12:16:58Z</dcterms:modified>
</cp:coreProperties>
</file>